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</p:sldMasterIdLst>
  <p:notesMasterIdLst>
    <p:notesMasterId r:id="rId6"/>
  </p:notesMasterIdLst>
  <p:sldIdLst>
    <p:sldId id="735" r:id="rId3"/>
    <p:sldId id="736" r:id="rId4"/>
    <p:sldId id="737" r:id="rId5"/>
  </p:sldIdLst>
  <p:sldSz cx="12192000" cy="6858000"/>
  <p:notesSz cx="6735763" cy="9866313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D2"/>
    <a:srgbClr val="FA8C00"/>
    <a:srgbClr val="0000FF"/>
    <a:srgbClr val="FF6600"/>
    <a:srgbClr val="E6E6E6"/>
    <a:srgbClr val="87F820"/>
    <a:srgbClr val="D9D9D9"/>
    <a:srgbClr val="A5A5C3"/>
    <a:srgbClr val="F2F2F2"/>
    <a:srgbClr val="7F7F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0860" autoAdjust="0"/>
  </p:normalViewPr>
  <p:slideViewPr>
    <p:cSldViewPr snapToGrid="0">
      <p:cViewPr>
        <p:scale>
          <a:sx n="78" d="100"/>
          <a:sy n="78" d="100"/>
        </p:scale>
        <p:origin x="-1734" y="-6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559743BA-0D74-424C-99BC-080B46C91554}" type="datetimeFigureOut">
              <a:rPr lang="ru-RU" smtClean="0"/>
              <a:pPr/>
              <a:t>08.08.2023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FC1DCAA5-00E6-4B20-B8A5-2174C82E0E2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4959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DCAA5-00E6-4B20-B8A5-2174C82E0E27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5741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DCAA5-00E6-4B20-B8A5-2174C82E0E27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0576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DCAA5-00E6-4B20-B8A5-2174C82E0E27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7034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83CD-5250-4343-9A1A-9DB4991B74E5}" type="datetime1">
              <a:rPr lang="uk-UA" smtClean="0"/>
              <a:pPr/>
              <a:t>08.08.2023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69360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626C-95AB-4991-9453-56E0B8B4B6FE}" type="datetime1">
              <a:rPr lang="uk-UA" smtClean="0"/>
              <a:pPr/>
              <a:t>08.08.2023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18687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5946-9067-463F-9468-BF33B084A8C0}" type="datetime1">
              <a:rPr lang="uk-UA" smtClean="0"/>
              <a:pPr/>
              <a:t>08.08.2023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98999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83CD-5250-4343-9A1A-9DB4991B74E5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08.08.2023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469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3DB50-ADA6-4F07-9FCD-8F42E8DFB389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08.08.2023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5817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FD7E-4356-40C6-B46E-63840C147652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08.08.2023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529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E4FE-8621-4C36-BF6A-BE6537B6E43B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08.08.2023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2932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DA8F-BA52-4188-A509-37FF7BD190A4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08.08.2023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599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6BFC3-3AF5-44F2-A479-1B2EE0B02D4C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08.08.2023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476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ED42-8586-4839-9FDE-D79022184D1C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08.08.2023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5468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0D49-526F-4643-A3B4-1144158AE514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08.08.2023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838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3DB50-ADA6-4F07-9FCD-8F42E8DFB389}" type="datetime1">
              <a:rPr lang="uk-UA" smtClean="0"/>
              <a:pPr/>
              <a:t>08.08.2023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585894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3994-A8BA-44FB-8514-A9138F1D72F2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08.08.2023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0549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626C-95AB-4991-9453-56E0B8B4B6FE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08.08.2023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5162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5946-9067-463F-9468-BF33B084A8C0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08.08.2023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804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FD7E-4356-40C6-B46E-63840C147652}" type="datetime1">
              <a:rPr lang="uk-UA" smtClean="0"/>
              <a:pPr/>
              <a:t>08.08.2023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83031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E4FE-8621-4C36-BF6A-BE6537B6E43B}" type="datetime1">
              <a:rPr lang="uk-UA" smtClean="0"/>
              <a:pPr/>
              <a:t>08.08.2023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23132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DA8F-BA52-4188-A509-37FF7BD190A4}" type="datetime1">
              <a:rPr lang="uk-UA" smtClean="0"/>
              <a:pPr/>
              <a:t>08.08.2023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68492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6BFC3-3AF5-44F2-A479-1B2EE0B02D4C}" type="datetime1">
              <a:rPr lang="uk-UA" smtClean="0"/>
              <a:pPr/>
              <a:t>08.08.2023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00766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ED42-8586-4839-9FDE-D79022184D1C}" type="datetime1">
              <a:rPr lang="uk-UA" smtClean="0"/>
              <a:pPr/>
              <a:t>08.08.2023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99504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0D49-526F-4643-A3B4-1144158AE514}" type="datetime1">
              <a:rPr lang="uk-UA" smtClean="0"/>
              <a:pPr/>
              <a:t>08.08.2023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04217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3994-A8BA-44FB-8514-A9138F1D72F2}" type="datetime1">
              <a:rPr lang="uk-UA" smtClean="0"/>
              <a:pPr/>
              <a:t>08.08.2023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09953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3C2D0-61E4-49AE-83F2-86AC7FA0CD9A}" type="datetime1">
              <a:rPr lang="uk-UA" smtClean="0"/>
              <a:pPr/>
              <a:t>08.08.2023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11E39-81B9-475E-AD95-18BBD52759AB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71055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3C2D0-61E4-49AE-83F2-86AC7FA0CD9A}" type="datetime1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08.08.2023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11E39-81B9-475E-AD95-18BBD52759A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119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3"/>
          <a:srcRect l="2984" t="10187" r="4503" b="11706"/>
          <a:stretch>
            <a:fillRect/>
          </a:stretch>
        </p:blipFill>
        <p:spPr>
          <a:xfrm>
            <a:off x="11069" y="0"/>
            <a:ext cx="12192000" cy="6858000"/>
          </a:xfrm>
          <a:prstGeom prst="rect">
            <a:avLst/>
          </a:prstGeom>
        </p:spPr>
      </p:pic>
      <p:grpSp>
        <p:nvGrpSpPr>
          <p:cNvPr id="24" name="Group 24"/>
          <p:cNvGrpSpPr/>
          <p:nvPr/>
        </p:nvGrpSpPr>
        <p:grpSpPr>
          <a:xfrm>
            <a:off x="5540840" y="5231351"/>
            <a:ext cx="1232823" cy="1232823"/>
            <a:chOff x="0" y="0"/>
            <a:chExt cx="6350000" cy="6350000"/>
          </a:xfrm>
          <a:solidFill>
            <a:srgbClr val="202EE2"/>
          </a:solidFill>
        </p:grpSpPr>
        <p:sp>
          <p:nvSpPr>
            <p:cNvPr id="25" name="Freeform 25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grpSp>
        <p:nvGrpSpPr>
          <p:cNvPr id="26" name="Group 26"/>
          <p:cNvGrpSpPr/>
          <p:nvPr/>
        </p:nvGrpSpPr>
        <p:grpSpPr>
          <a:xfrm>
            <a:off x="-258297" y="1291387"/>
            <a:ext cx="2211145" cy="2211145"/>
            <a:chOff x="0" y="0"/>
            <a:chExt cx="6350000" cy="6350000"/>
          </a:xfrm>
          <a:solidFill>
            <a:srgbClr val="FA8C00"/>
          </a:solidFill>
        </p:grpSpPr>
        <p:sp>
          <p:nvSpPr>
            <p:cNvPr id="27" name="Freeform 27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grpSp>
        <p:nvGrpSpPr>
          <p:cNvPr id="28" name="Group 28"/>
          <p:cNvGrpSpPr/>
          <p:nvPr/>
        </p:nvGrpSpPr>
        <p:grpSpPr>
          <a:xfrm>
            <a:off x="11256132" y="1410763"/>
            <a:ext cx="500136" cy="500136"/>
            <a:chOff x="0" y="0"/>
            <a:chExt cx="6350000" cy="6350000"/>
          </a:xfrm>
          <a:solidFill>
            <a:srgbClr val="FA8C00"/>
          </a:solidFill>
        </p:grpSpPr>
        <p:sp>
          <p:nvSpPr>
            <p:cNvPr id="29" name="Freeform 29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pic>
        <p:nvPicPr>
          <p:cNvPr id="31" name="Google Shape;289;p13" descr="Image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1219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" name="Group 28"/>
          <p:cNvGrpSpPr/>
          <p:nvPr/>
        </p:nvGrpSpPr>
        <p:grpSpPr>
          <a:xfrm>
            <a:off x="4824174" y="6027326"/>
            <a:ext cx="436848" cy="436848"/>
            <a:chOff x="0" y="0"/>
            <a:chExt cx="6350000" cy="6350000"/>
          </a:xfrm>
          <a:solidFill>
            <a:srgbClr val="FA8C00"/>
          </a:solidFill>
        </p:grpSpPr>
        <p:sp>
          <p:nvSpPr>
            <p:cNvPr id="42" name="Freeform 29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sp>
        <p:nvSpPr>
          <p:cNvPr id="12" name="Прямоугольник 11"/>
          <p:cNvSpPr/>
          <p:nvPr/>
        </p:nvSpPr>
        <p:spPr>
          <a:xfrm>
            <a:off x="2036692" y="81806"/>
            <a:ext cx="4059308" cy="2785681"/>
          </a:xfrm>
          <a:prstGeom prst="rect">
            <a:avLst/>
          </a:prstGeom>
          <a:solidFill>
            <a:schemeClr val="bg1"/>
          </a:solidFill>
          <a:ln w="76200">
            <a:solidFill>
              <a:srgbClr val="1C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just"/>
            <a:r>
              <a:rPr lang="ru-RU" sz="1600" b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Керівник</a:t>
            </a:r>
            <a:r>
              <a:rPr lang="ru-RU" sz="1600" b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 закладу </a:t>
            </a:r>
            <a:r>
              <a:rPr lang="ru-RU" sz="1600" b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600" b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заяви одного з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батьків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законних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представників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учня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висновку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комплексну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психолого-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педагогічну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оцінку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надається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інклюзивно-ресурсним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центром (</a:t>
            </a:r>
            <a:r>
              <a:rPr lang="ru-RU" sz="1600" b="1" dirty="0" err="1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далі</a:t>
            </a:r>
            <a:r>
              <a:rPr lang="ru-RU" sz="1600" b="1" dirty="0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b="1" dirty="0" err="1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висновок</a:t>
            </a:r>
            <a:r>
              <a:rPr lang="ru-RU" sz="1600" b="1" dirty="0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600" b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утворює</a:t>
            </a:r>
            <a:r>
              <a:rPr lang="ru-RU" sz="1600" b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інклюзивний</a:t>
            </a:r>
            <a:r>
              <a:rPr lang="ru-RU" sz="1600" b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клас</a:t>
            </a:r>
            <a:r>
              <a:rPr lang="ru-RU" sz="1600" b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b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організовує</a:t>
            </a:r>
            <a:r>
              <a:rPr lang="ru-RU" sz="1600" b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інклюзивне</a:t>
            </a:r>
            <a:r>
              <a:rPr lang="ru-RU" sz="1600" b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підтримки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рекомендованого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інклюзивно-ресурсним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центром.</a:t>
            </a:r>
            <a:endParaRPr lang="ru-RU" sz="1600" b="1" dirty="0">
              <a:solidFill>
                <a:srgbClr val="0046D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38836" y="2905005"/>
            <a:ext cx="3362747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Організація інклюзивного навчання у закладі загальної середньої освіти</a:t>
            </a:r>
            <a:endParaRPr lang="ru-RU" sz="2800" b="1" dirty="0">
              <a:solidFill>
                <a:srgbClr val="0046D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0046D2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7454" y="3318871"/>
            <a:ext cx="4494273" cy="324889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46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стану,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надзвичайної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надзвичайного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стану (особливого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) для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інклюзивного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особливими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освітніми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потребами (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з числа тих,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вимушені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змінити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своє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проживання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перебування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збройної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агресії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400" b="1" dirty="0" err="1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осійської</a:t>
            </a:r>
            <a:r>
              <a:rPr lang="ru-RU" sz="1400" b="1" dirty="0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400" b="1" dirty="0" err="1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едерації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) до закладу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подаються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копії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документа,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посвідчує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особу (в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) та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висновку</a:t>
            </a:r>
            <a:endParaRPr lang="ru-RU" sz="1400" b="1" dirty="0">
              <a:solidFill>
                <a:srgbClr val="0046D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774" y="1318645"/>
            <a:ext cx="1669002" cy="21339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/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ЗАТВЕРДЖЕНО</a:t>
            </a:r>
            <a:b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постановою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Кабінету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Міністрів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вересня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2021 р. № 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957</a:t>
            </a:r>
          </a:p>
          <a:p>
            <a:pPr algn="ctr"/>
            <a:endParaRPr lang="ru-RU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ПОРЯДОК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інклюзивного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 закладах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середньої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освіти</a:t>
            </a:r>
            <a:endParaRPr kumimoji="0" lang="ru-RU" sz="11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Times New Roman" pitchFamily="18" charset="0"/>
              <a:ea typeface="Helvetica Neue"/>
              <a:cs typeface="Times New Roman" pitchFamily="18" charset="0"/>
              <a:sym typeface="Helvetica Neue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566170" y="81806"/>
            <a:ext cx="5553105" cy="2785681"/>
          </a:xfrm>
          <a:prstGeom prst="rect">
            <a:avLst/>
          </a:prstGeom>
          <a:solidFill>
            <a:schemeClr val="bg1"/>
          </a:solidFill>
          <a:ln w="76200">
            <a:solidFill>
              <a:srgbClr val="1C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just"/>
            <a:r>
              <a:rPr lang="ru-RU" sz="15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5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sz="15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5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закладі</a:t>
            </a:r>
            <a:r>
              <a:rPr lang="ru-RU" sz="15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5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кількох</a:t>
            </a:r>
            <a:r>
              <a:rPr lang="ru-RU" sz="15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класів</a:t>
            </a:r>
            <a:r>
              <a:rPr lang="ru-RU" sz="15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5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здобувачами</a:t>
            </a:r>
            <a:r>
              <a:rPr lang="ru-RU" sz="15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5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одного року </a:t>
            </a:r>
            <a:r>
              <a:rPr lang="ru-RU" sz="15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учні</a:t>
            </a:r>
            <a:r>
              <a:rPr lang="ru-RU" sz="1500" b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розподіляються</a:t>
            </a:r>
            <a:r>
              <a:rPr lang="ru-RU" sz="1500" b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пропорційно</a:t>
            </a:r>
            <a:r>
              <a:rPr lang="ru-RU" sz="1500" b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1500" b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 такими </a:t>
            </a:r>
            <a:r>
              <a:rPr lang="ru-RU" sz="1500" b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класами</a:t>
            </a:r>
            <a:r>
              <a:rPr lang="ru-RU" sz="1500" b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500" b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sz="1500" b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рівнів</a:t>
            </a:r>
            <a:r>
              <a:rPr lang="ru-RU" sz="1500" b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підтримки</a:t>
            </a:r>
            <a:r>
              <a:rPr lang="ru-RU" sz="1500" b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5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Учні</a:t>
            </a:r>
            <a:r>
              <a:rPr lang="ru-RU" sz="15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5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потребують</a:t>
            </a:r>
            <a:r>
              <a:rPr lang="ru-RU" sz="15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першого</a:t>
            </a:r>
            <a:r>
              <a:rPr lang="ru-RU" sz="15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15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підтримки</a:t>
            </a:r>
            <a:r>
              <a:rPr lang="ru-RU" sz="15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розподіляються</a:t>
            </a:r>
            <a:r>
              <a:rPr lang="ru-RU" sz="15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15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класами</a:t>
            </a:r>
            <a:r>
              <a:rPr lang="ru-RU" sz="15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sz="15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урахування</a:t>
            </a:r>
            <a:r>
              <a:rPr lang="ru-RU" sz="15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sz="15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sz="15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1500" b="1" dirty="0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500" b="1" dirty="0">
              <a:solidFill>
                <a:srgbClr val="0046D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5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15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з’єднаного</a:t>
            </a:r>
            <a:r>
              <a:rPr lang="ru-RU" sz="15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класу</a:t>
            </a:r>
            <a:r>
              <a:rPr lang="ru-RU" sz="15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5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класу</a:t>
            </a:r>
            <a:r>
              <a:rPr lang="ru-RU" sz="15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-комплекту) </a:t>
            </a:r>
            <a:r>
              <a:rPr lang="ru-RU" sz="15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учні</a:t>
            </a:r>
            <a:r>
              <a:rPr lang="ru-RU" sz="15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зараховуються</a:t>
            </a:r>
            <a:r>
              <a:rPr lang="ru-RU" sz="15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sz="15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урахування</a:t>
            </a:r>
            <a:r>
              <a:rPr lang="ru-RU" sz="15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sz="15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sz="15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1500" b="1" dirty="0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500" b="1" dirty="0">
              <a:solidFill>
                <a:srgbClr val="0046D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5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5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15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sz="15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5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населеному</a:t>
            </a:r>
            <a:r>
              <a:rPr lang="ru-RU" sz="15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пункті</a:t>
            </a:r>
            <a:r>
              <a:rPr lang="ru-RU" sz="15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одного закладу </a:t>
            </a:r>
            <a:r>
              <a:rPr lang="ru-RU" sz="15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5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учні</a:t>
            </a:r>
            <a:r>
              <a:rPr lang="ru-RU" sz="15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розподіляються</a:t>
            </a:r>
            <a:r>
              <a:rPr lang="ru-RU" sz="15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15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класами</a:t>
            </a:r>
            <a:r>
              <a:rPr lang="ru-RU" sz="15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такого закладу </a:t>
            </a:r>
            <a:r>
              <a:rPr lang="ru-RU" sz="15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5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sz="15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урахування</a:t>
            </a:r>
            <a:r>
              <a:rPr lang="ru-RU" sz="15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sz="15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sz="1500" b="1" dirty="0" err="1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15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3" name="Овал 22"/>
          <p:cNvSpPr/>
          <p:nvPr/>
        </p:nvSpPr>
        <p:spPr>
          <a:xfrm>
            <a:off x="7758389" y="3215284"/>
            <a:ext cx="4360886" cy="324889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46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стану,</a:t>
            </a:r>
            <a:r>
              <a:rPr lang="ru-RU" sz="1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надзвичайної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надзвичайного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стану (особливого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гранична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особливими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освітніми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потребами в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інклюзивних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класах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визначена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Порядком, не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застосовується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. Заклад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відмовити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інклюзивного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учня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особливими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освітніми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потребами та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створенні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інклюзивного</a:t>
            </a:r>
            <a:r>
              <a:rPr lang="ru-RU" sz="14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класу</a:t>
            </a:r>
            <a:endParaRPr lang="ru-RU" sz="1400" b="1" dirty="0">
              <a:solidFill>
                <a:srgbClr val="0046D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96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3"/>
          <a:srcRect l="2984" t="10187" r="4503" b="1170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-140156" y="4288798"/>
            <a:ext cx="1654802" cy="1654802"/>
            <a:chOff x="0" y="0"/>
            <a:chExt cx="6350000" cy="6350000"/>
          </a:xfrm>
          <a:solidFill>
            <a:srgbClr val="202EE2"/>
          </a:solidFill>
        </p:grpSpPr>
        <p:sp>
          <p:nvSpPr>
            <p:cNvPr id="4" name="Freeform 4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grpSp>
        <p:nvGrpSpPr>
          <p:cNvPr id="5" name="Group 5"/>
          <p:cNvGrpSpPr/>
          <p:nvPr/>
        </p:nvGrpSpPr>
        <p:grpSpPr>
          <a:xfrm>
            <a:off x="11192046" y="768280"/>
            <a:ext cx="1608365" cy="1608365"/>
            <a:chOff x="0" y="0"/>
            <a:chExt cx="6350000" cy="6350000"/>
          </a:xfrm>
          <a:solidFill>
            <a:srgbClr val="202EE2"/>
          </a:solidFill>
        </p:grpSpPr>
        <p:sp>
          <p:nvSpPr>
            <p:cNvPr id="6" name="Freeform 6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grpSp>
        <p:nvGrpSpPr>
          <p:cNvPr id="7" name="Group 7"/>
          <p:cNvGrpSpPr/>
          <p:nvPr/>
        </p:nvGrpSpPr>
        <p:grpSpPr>
          <a:xfrm>
            <a:off x="-478797" y="1754825"/>
            <a:ext cx="2714506" cy="2714506"/>
            <a:chOff x="0" y="0"/>
            <a:chExt cx="6350000" cy="6350000"/>
          </a:xfrm>
        </p:grpSpPr>
        <p:sp>
          <p:nvSpPr>
            <p:cNvPr id="8" name="Freeform 8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FA8C00"/>
            </a:solidFill>
          </p:spPr>
        </p:sp>
      </p:grpSp>
      <p:pic>
        <p:nvPicPr>
          <p:cNvPr id="17" name="Google Shape;289;p13" descr="Image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6054"/>
            <a:ext cx="1219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Box 23"/>
          <p:cNvSpPr txBox="1"/>
          <p:nvPr/>
        </p:nvSpPr>
        <p:spPr>
          <a:xfrm>
            <a:off x="1514646" y="154721"/>
            <a:ext cx="9677400" cy="3693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endParaRPr lang="uk-UA" altLang="uk-UA" sz="2400" b="1" dirty="0">
              <a:solidFill>
                <a:srgbClr val="0931F7"/>
              </a:solidFill>
              <a:latin typeface="e-Ukraine Bold" panose="00000800000000000000" pitchFamily="50" charset="-52"/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3329666" y="149321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uk-UA" dirty="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64987" y="129577"/>
            <a:ext cx="4591456" cy="2125826"/>
          </a:xfrm>
          <a:prstGeom prst="rect">
            <a:avLst/>
          </a:prstGeom>
          <a:solidFill>
            <a:schemeClr val="bg1"/>
          </a:solidFill>
          <a:ln w="76200">
            <a:solidFill>
              <a:srgbClr val="1C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just"/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потребують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підтримки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освітньому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керівник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закладу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формує</a:t>
            </a:r>
            <a:r>
              <a:rPr lang="ru-RU" sz="1600" b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 команду психолого-</a:t>
            </a:r>
            <a:r>
              <a:rPr lang="ru-RU" sz="1600" b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педагогічного</a:t>
            </a:r>
            <a:r>
              <a:rPr lang="ru-RU" sz="1600" b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супроводу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далі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- команда) та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роботу в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закладі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. До складу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команди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залучаються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фахівці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інклюзивно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-ресурсного центру,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брали участь у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проведенні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комплексної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оцінки</a:t>
            </a:r>
            <a:endParaRPr lang="ru-RU" sz="1600" b="1" dirty="0">
              <a:solidFill>
                <a:srgbClr val="0046D2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299299" y="2255402"/>
            <a:ext cx="4799104" cy="2347195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46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стану,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надзвичайної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надзвичайного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стану (особливого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засідання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команди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проходити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режимі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онлайн та/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змішаному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очно-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дистанційному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форматі</a:t>
            </a:r>
            <a:endParaRPr lang="ru-RU" sz="1600" b="1" dirty="0">
              <a:solidFill>
                <a:srgbClr val="0046D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86599" y="4723840"/>
            <a:ext cx="3296685" cy="1763969"/>
          </a:xfrm>
          <a:prstGeom prst="rect">
            <a:avLst/>
          </a:prstGeom>
          <a:solidFill>
            <a:schemeClr val="bg1"/>
          </a:solidFill>
          <a:ln w="76200">
            <a:solidFill>
              <a:srgbClr val="1C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just"/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інклюзивного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учня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команда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тижнів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з початку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складає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індивідуальну</a:t>
            </a:r>
            <a:r>
              <a:rPr lang="ru-RU" sz="1600" b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програму</a:t>
            </a:r>
            <a:r>
              <a:rPr lang="ru-RU" sz="1600" b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600" b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 за формою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098403" y="129577"/>
            <a:ext cx="3573121" cy="2029171"/>
          </a:xfrm>
          <a:prstGeom prst="rect">
            <a:avLst/>
          </a:prstGeom>
          <a:solidFill>
            <a:schemeClr val="bg1"/>
          </a:solidFill>
          <a:ln w="76200">
            <a:solidFill>
              <a:srgbClr val="1C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just"/>
            <a:r>
              <a:rPr lang="ru-RU" sz="1000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Учням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підтримки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індивідуальної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надаються</a:t>
            </a:r>
            <a:r>
              <a:rPr lang="ru-RU" sz="1600" b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 психолого-</a:t>
            </a:r>
            <a:r>
              <a:rPr lang="ru-RU" sz="1600" b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педагогічні</a:t>
            </a:r>
            <a:r>
              <a:rPr lang="ru-RU" sz="1600" b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b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корекційно-розвиткові</a:t>
            </a:r>
            <a:r>
              <a:rPr lang="ru-RU" sz="1600" b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sz="1600" b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b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допомога</a:t>
            </a:r>
            <a:r>
              <a:rPr lang="ru-RU" sz="1600" b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) у </a:t>
            </a:r>
            <a:r>
              <a:rPr lang="ru-RU" sz="1600" b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sz="1600" b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 занять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166010" y="4447046"/>
            <a:ext cx="4457154" cy="2165065"/>
          </a:xfrm>
          <a:prstGeom prst="rect">
            <a:avLst/>
          </a:prstGeom>
          <a:solidFill>
            <a:schemeClr val="bg1"/>
          </a:solidFill>
          <a:ln w="76200">
            <a:solidFill>
              <a:srgbClr val="1C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just"/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Організацію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інклюзивного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асистент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вчителя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посадові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обов’язки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визначаються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посадовою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інструкцією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затверджується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керівником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закладу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законодавства</a:t>
            </a:r>
            <a:endParaRPr lang="ru-RU" sz="1400" b="1" dirty="0">
              <a:solidFill>
                <a:srgbClr val="0046D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7519482" y="2207213"/>
            <a:ext cx="4672518" cy="2081585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46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Керівник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закладу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уповноважена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ним особа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складає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затверджує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розклад</a:t>
            </a:r>
            <a:r>
              <a:rPr lang="ru-RU" sz="1600" b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1600" b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b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1600" b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) психолого-</a:t>
            </a:r>
            <a:r>
              <a:rPr lang="ru-RU" sz="1600" b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педагогічних</a:t>
            </a:r>
            <a:r>
              <a:rPr lang="ru-RU" sz="1600" b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b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корекційно-розвиткових</a:t>
            </a:r>
            <a:r>
              <a:rPr lang="ru-RU" sz="1600" b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 занять (</a:t>
            </a:r>
            <a:r>
              <a:rPr lang="ru-RU" sz="1600" b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1600" b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5469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3"/>
          <a:srcRect l="2984" t="10187" r="4503" b="11706"/>
          <a:stretch>
            <a:fillRect/>
          </a:stretch>
        </p:blipFill>
        <p:spPr>
          <a:xfrm>
            <a:off x="3212" y="2454"/>
            <a:ext cx="12192000" cy="6858000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-472741" y="4676987"/>
            <a:ext cx="1654802" cy="1654802"/>
            <a:chOff x="0" y="0"/>
            <a:chExt cx="6350000" cy="6350000"/>
          </a:xfrm>
          <a:solidFill>
            <a:srgbClr val="202EE2"/>
          </a:solidFill>
        </p:grpSpPr>
        <p:sp>
          <p:nvSpPr>
            <p:cNvPr id="4" name="Freeform 4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grpSp>
        <p:nvGrpSpPr>
          <p:cNvPr id="5" name="Group 5"/>
          <p:cNvGrpSpPr/>
          <p:nvPr/>
        </p:nvGrpSpPr>
        <p:grpSpPr>
          <a:xfrm>
            <a:off x="11039646" y="-280130"/>
            <a:ext cx="1608365" cy="1608365"/>
            <a:chOff x="0" y="0"/>
            <a:chExt cx="6350000" cy="6350000"/>
          </a:xfrm>
          <a:solidFill>
            <a:srgbClr val="202EE2"/>
          </a:solidFill>
        </p:grpSpPr>
        <p:sp>
          <p:nvSpPr>
            <p:cNvPr id="6" name="Freeform 6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grpSp>
        <p:nvGrpSpPr>
          <p:cNvPr id="7" name="Group 7"/>
          <p:cNvGrpSpPr/>
          <p:nvPr/>
        </p:nvGrpSpPr>
        <p:grpSpPr>
          <a:xfrm>
            <a:off x="-599566" y="2505323"/>
            <a:ext cx="2714506" cy="2714506"/>
            <a:chOff x="0" y="0"/>
            <a:chExt cx="6350000" cy="6350000"/>
          </a:xfrm>
        </p:grpSpPr>
        <p:sp>
          <p:nvSpPr>
            <p:cNvPr id="8" name="Freeform 8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FA8C00"/>
            </a:solidFill>
          </p:spPr>
        </p:sp>
      </p:grpSp>
      <p:pic>
        <p:nvPicPr>
          <p:cNvPr id="17" name="Google Shape;289;p13" descr="Image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6054"/>
            <a:ext cx="1219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Box 23"/>
          <p:cNvSpPr txBox="1"/>
          <p:nvPr/>
        </p:nvSpPr>
        <p:spPr>
          <a:xfrm>
            <a:off x="1514646" y="154721"/>
            <a:ext cx="9677400" cy="3693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endParaRPr lang="uk-UA" altLang="uk-UA" sz="2400" b="1" dirty="0">
              <a:solidFill>
                <a:srgbClr val="0931F7"/>
              </a:solidFill>
              <a:latin typeface="e-Ukraine Bold" panose="00000800000000000000" pitchFamily="50" charset="-52"/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3329666" y="149321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uk-UA" dirty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3096" y="524052"/>
            <a:ext cx="2200275" cy="221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511623" y="154721"/>
            <a:ext cx="3828480" cy="1344585"/>
          </a:xfrm>
          <a:prstGeom prst="rect">
            <a:avLst/>
          </a:prstGeom>
          <a:solidFill>
            <a:schemeClr val="bg1"/>
          </a:solidFill>
          <a:ln w="76200">
            <a:solidFill>
              <a:srgbClr val="1C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 defTabSz="825500" hangingPunct="0"/>
            <a:r>
              <a:rPr lang="uk-UA" sz="1600" b="1" dirty="0">
                <a:solidFill>
                  <a:srgbClr val="0046D2"/>
                </a:solidFill>
                <a:latin typeface="Times New Roman" pitchFamily="18" charset="0"/>
                <a:ea typeface="Helvetica Neue"/>
                <a:cs typeface="Times New Roman" pitchFamily="18" charset="0"/>
                <a:sym typeface="Helvetica Neue"/>
              </a:rPr>
              <a:t>Адаптація:</a:t>
            </a:r>
          </a:p>
          <a:p>
            <a:pPr algn="ctr" defTabSz="825500" hangingPunct="0"/>
            <a:r>
              <a:rPr lang="uk-UA" sz="1600" b="1" dirty="0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uk-UA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1600" b="1" dirty="0" smtClean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атегії</a:t>
            </a:r>
            <a:r>
              <a:rPr lang="uk-UA" sz="1600" b="1" dirty="0">
                <a:solidFill>
                  <a:srgbClr val="0046D2"/>
                </a:solidFill>
                <a:latin typeface="Times New Roman" pitchFamily="18" charset="0"/>
                <a:cs typeface="Times New Roman" pitchFamily="18" charset="0"/>
              </a:rPr>
              <a:t>, спрямовані на допомогу учням з ООП </a:t>
            </a:r>
            <a:r>
              <a:rPr lang="uk-UA" sz="1600" b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засвоювати той самий навчальний зміст, що і його/її однокласники</a:t>
            </a:r>
            <a:endParaRPr lang="ru-RU" sz="1600" b="1" dirty="0">
              <a:solidFill>
                <a:srgbClr val="FA8C00"/>
              </a:solidFill>
              <a:latin typeface="Times New Roman" pitchFamily="18" charset="0"/>
              <a:cs typeface="Times New Roman" pitchFamily="18" charset="0"/>
              <a:sym typeface="Helvetica Neue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643146" y="147702"/>
            <a:ext cx="3828480" cy="1344585"/>
          </a:xfrm>
          <a:prstGeom prst="rect">
            <a:avLst/>
          </a:prstGeom>
          <a:solidFill>
            <a:schemeClr val="bg1"/>
          </a:solidFill>
          <a:ln w="76200">
            <a:solidFill>
              <a:srgbClr val="1C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 defTabSz="825500" hangingPunct="0"/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ea typeface="Helvetica Neue"/>
                <a:cs typeface="Times New Roman" pitchFamily="18" charset="0"/>
                <a:sym typeface="Helvetica Neue"/>
              </a:rPr>
              <a:t>Модифікація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ea typeface="Helvetica Neue"/>
                <a:cs typeface="Times New Roman" pitchFamily="18" charset="0"/>
                <a:sym typeface="Helvetica Neue"/>
              </a:rPr>
              <a:t>:</a:t>
            </a:r>
          </a:p>
          <a:p>
            <a:pPr algn="ctr" defTabSz="825500" hangingPunct="0"/>
            <a:r>
              <a:rPr lang="ru-RU" sz="1600" b="1" smtClean="0">
                <a:solidFill>
                  <a:srgbClr val="0046D2"/>
                </a:solidFill>
                <a:latin typeface="Times New Roman" pitchFamily="18" charset="0"/>
                <a:ea typeface="Helvetica Neue"/>
                <a:cs typeface="Times New Roman" pitchFamily="18" charset="0"/>
                <a:sym typeface="Helvetica Neue"/>
              </a:rPr>
              <a:t>стратегії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ea typeface="Helvetica Neue"/>
                <a:cs typeface="Times New Roman" pitchFamily="18" charset="0"/>
                <a:sym typeface="Helvetica Neue"/>
              </a:rPr>
              <a:t>,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ea typeface="Helvetica Neue"/>
                <a:cs typeface="Times New Roman" pitchFamily="18" charset="0"/>
                <a:sym typeface="Helvetica Neue"/>
              </a:rPr>
              <a:t>спрямовані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ea typeface="Helvetica Neue"/>
                <a:cs typeface="Times New Roman" pitchFamily="18" charset="0"/>
                <a:sym typeface="Helvetica Neue"/>
              </a:rPr>
              <a:t> на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ea typeface="Helvetica Neue"/>
                <a:cs typeface="Times New Roman" pitchFamily="18" charset="0"/>
                <a:sym typeface="Helvetica Neue"/>
              </a:rPr>
              <a:t>допомогу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ea typeface="Helvetica Neue"/>
                <a:cs typeface="Times New Roman" pitchFamily="18" charset="0"/>
                <a:sym typeface="Helvetica Neue"/>
              </a:rPr>
              <a:t> </a:t>
            </a:r>
            <a:r>
              <a:rPr lang="ru-RU" sz="1600" b="1" dirty="0" err="1">
                <a:solidFill>
                  <a:srgbClr val="0046D2"/>
                </a:solidFill>
                <a:latin typeface="Times New Roman" pitchFamily="18" charset="0"/>
                <a:ea typeface="Helvetica Neue"/>
                <a:cs typeface="Times New Roman" pitchFamily="18" charset="0"/>
                <a:sym typeface="Helvetica Neue"/>
              </a:rPr>
              <a:t>учням</a:t>
            </a:r>
            <a:r>
              <a:rPr lang="ru-RU" sz="1600" b="1" dirty="0">
                <a:solidFill>
                  <a:srgbClr val="0046D2"/>
                </a:solidFill>
                <a:latin typeface="Times New Roman" pitchFamily="18" charset="0"/>
                <a:ea typeface="Helvetica Neue"/>
                <a:cs typeface="Times New Roman" pitchFamily="18" charset="0"/>
                <a:sym typeface="Helvetica Neue"/>
              </a:rPr>
              <a:t> з ООП </a:t>
            </a:r>
            <a:r>
              <a:rPr lang="ru-RU" sz="1600" b="1" dirty="0" err="1">
                <a:solidFill>
                  <a:srgbClr val="FA8C00"/>
                </a:solidFill>
                <a:latin typeface="Times New Roman" pitchFamily="18" charset="0"/>
                <a:ea typeface="Helvetica Neue"/>
                <a:cs typeface="Times New Roman" pitchFamily="18" charset="0"/>
                <a:sym typeface="Helvetica Neue"/>
              </a:rPr>
              <a:t>навчатися</a:t>
            </a:r>
            <a:r>
              <a:rPr lang="ru-RU" sz="1600" b="1" dirty="0">
                <a:solidFill>
                  <a:srgbClr val="FA8C00"/>
                </a:solidFill>
                <a:latin typeface="Times New Roman" pitchFamily="18" charset="0"/>
                <a:ea typeface="Helvetica Neue"/>
                <a:cs typeface="Times New Roman" pitchFamily="18" charset="0"/>
                <a:sym typeface="Helvetica Neue"/>
              </a:rPr>
              <a:t> за </a:t>
            </a:r>
            <a:r>
              <a:rPr lang="ru-RU" sz="1600" b="1" dirty="0" err="1">
                <a:solidFill>
                  <a:srgbClr val="FA8C00"/>
                </a:solidFill>
                <a:latin typeface="Times New Roman" pitchFamily="18" charset="0"/>
                <a:ea typeface="Helvetica Neue"/>
                <a:cs typeface="Times New Roman" pitchFamily="18" charset="0"/>
                <a:sym typeface="Helvetica Neue"/>
              </a:rPr>
              <a:t>власним</a:t>
            </a:r>
            <a:r>
              <a:rPr lang="ru-RU" sz="1600" b="1" dirty="0">
                <a:solidFill>
                  <a:srgbClr val="FA8C00"/>
                </a:solidFill>
                <a:latin typeface="Times New Roman" pitchFamily="18" charset="0"/>
                <a:ea typeface="Helvetica Neue"/>
                <a:cs typeface="Times New Roman" pitchFamily="18" charset="0"/>
                <a:sym typeface="Helvetica Neue"/>
              </a:rPr>
              <a:t> </a:t>
            </a:r>
            <a:r>
              <a:rPr lang="ru-RU" sz="1600" b="1" dirty="0" err="1">
                <a:solidFill>
                  <a:srgbClr val="FA8C00"/>
                </a:solidFill>
                <a:latin typeface="Times New Roman" pitchFamily="18" charset="0"/>
                <a:ea typeface="Helvetica Neue"/>
                <a:cs typeface="Times New Roman" pitchFamily="18" charset="0"/>
                <a:sym typeface="Helvetica Neue"/>
              </a:rPr>
              <a:t>індивідувальним</a:t>
            </a:r>
            <a:r>
              <a:rPr lang="ru-RU" sz="1600" b="1" dirty="0">
                <a:solidFill>
                  <a:srgbClr val="FA8C00"/>
                </a:solidFill>
                <a:latin typeface="Times New Roman" pitchFamily="18" charset="0"/>
                <a:ea typeface="Helvetica Neue"/>
                <a:cs typeface="Times New Roman" pitchFamily="18" charset="0"/>
                <a:sym typeface="Helvetica Neue"/>
              </a:rPr>
              <a:t> маршрутом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11623" y="1862542"/>
            <a:ext cx="5345612" cy="2740542"/>
          </a:xfrm>
          <a:prstGeom prst="rect">
            <a:avLst/>
          </a:prstGeom>
          <a:solidFill>
            <a:schemeClr val="bg1"/>
          </a:solidFill>
          <a:ln w="76200">
            <a:solidFill>
              <a:srgbClr val="1C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just"/>
            <a:r>
              <a:rPr lang="ru-RU" sz="1600" b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Адаптація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змісту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навчального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предмета (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інтегрованого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курсу) -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зміна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способів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складності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індивідуальних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потреб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особливими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освітніми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потребами без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загального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обсягу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навчального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навантаження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очікуваних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endParaRPr lang="ru-RU" sz="1600" b="1" dirty="0">
              <a:solidFill>
                <a:srgbClr val="1C04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099212" y="1862542"/>
            <a:ext cx="5345612" cy="2740542"/>
          </a:xfrm>
          <a:prstGeom prst="rect">
            <a:avLst/>
          </a:prstGeom>
          <a:solidFill>
            <a:schemeClr val="bg1"/>
          </a:solidFill>
          <a:ln w="76200">
            <a:solidFill>
              <a:srgbClr val="1C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just"/>
            <a:r>
              <a:rPr lang="ru-RU" sz="1100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Модифікація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змісту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навчального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предмета (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інтегрованого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курсу) -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зміна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змісту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(шляхом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спрощення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виключення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об’єднання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особливих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потреб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зміною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загального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обсягу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навчального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навантаження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очікуваних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endParaRPr lang="ru-RU" sz="1600" b="1" dirty="0">
              <a:solidFill>
                <a:srgbClr val="FA8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1743" y="240177"/>
            <a:ext cx="288937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Індивідуалізація</a:t>
            </a:r>
            <a:r>
              <a:rPr lang="ru-RU" sz="28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освітньої</a:t>
            </a:r>
            <a:r>
              <a:rPr lang="ru-RU" sz="28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програми</a:t>
            </a:r>
            <a:endParaRPr lang="ru-RU" sz="2800" b="1" dirty="0">
              <a:solidFill>
                <a:srgbClr val="FA8C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1363261" y="4676987"/>
            <a:ext cx="4288509" cy="1948444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46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Змінюються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характер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подання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навчального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матеріалу</a:t>
            </a:r>
            <a:endParaRPr lang="ru-RU" sz="1600" b="1" dirty="0">
              <a:solidFill>
                <a:srgbClr val="1C04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>
              <a:solidFill>
                <a:srgbClr val="1C04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Не змінюється зміст </a:t>
            </a:r>
            <a:r>
              <a:rPr lang="uk-UA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або концептуальна складність навчального завдання</a:t>
            </a:r>
            <a:endParaRPr lang="ru-RU" sz="1600" b="1" dirty="0">
              <a:solidFill>
                <a:srgbClr val="1C04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6627763" y="4676988"/>
            <a:ext cx="4288509" cy="195376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46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Змінюються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характер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подання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навчального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матеріалу</a:t>
            </a:r>
            <a:endParaRPr lang="ru-RU" sz="1600" b="1" dirty="0">
              <a:solidFill>
                <a:srgbClr val="1C04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>
              <a:solidFill>
                <a:srgbClr val="1C04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Змінюється</a:t>
            </a:r>
            <a:r>
              <a:rPr lang="ru-RU" sz="1600" b="1" dirty="0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FA8C00"/>
                </a:solidFill>
                <a:latin typeface="Times New Roman" pitchFamily="18" charset="0"/>
                <a:cs typeface="Times New Roman" pitchFamily="18" charset="0"/>
              </a:rPr>
              <a:t>зміст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понятійна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складнісь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навчального</a:t>
            </a:r>
            <a:r>
              <a:rPr lang="ru-RU" sz="1600" b="1" dirty="0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1C04CC"/>
                </a:solidFill>
                <a:latin typeface="Times New Roman" pitchFamily="18" charset="0"/>
                <a:cs typeface="Times New Roman" pitchFamily="18" charset="0"/>
              </a:rPr>
              <a:t>завдання</a:t>
            </a:r>
            <a:endParaRPr lang="ru-RU" sz="1600" b="1" dirty="0">
              <a:solidFill>
                <a:srgbClr val="FA8C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58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25602</TotalTime>
  <Words>546</Words>
  <Application>Microsoft Office PowerPoint</Application>
  <PresentationFormat>Произвольный</PresentationFormat>
  <Paragraphs>33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Administrator</cp:lastModifiedBy>
  <cp:revision>1893</cp:revision>
  <cp:lastPrinted>2023-06-22T14:57:19Z</cp:lastPrinted>
  <dcterms:created xsi:type="dcterms:W3CDTF">2018-12-21T09:29:25Z</dcterms:created>
  <dcterms:modified xsi:type="dcterms:W3CDTF">2023-08-08T09:08:51Z</dcterms:modified>
</cp:coreProperties>
</file>