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735" r:id="rId2"/>
    <p:sldId id="736" r:id="rId3"/>
    <p:sldId id="738" r:id="rId4"/>
    <p:sldId id="739" r:id="rId5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8C00"/>
    <a:srgbClr val="0046D2"/>
    <a:srgbClr val="FF6600"/>
    <a:srgbClr val="E6E6E6"/>
    <a:srgbClr val="87F820"/>
    <a:srgbClr val="D9D9D9"/>
    <a:srgbClr val="A5A5C3"/>
    <a:srgbClr val="F2F2F2"/>
    <a:srgbClr val="7F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983" autoAdjust="0"/>
  </p:normalViewPr>
  <p:slideViewPr>
    <p:cSldViewPr snapToGrid="0">
      <p:cViewPr>
        <p:scale>
          <a:sx n="100" d="100"/>
          <a:sy n="100" d="100"/>
        </p:scale>
        <p:origin x="-894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59743BA-0D74-424C-99BC-080B46C91554}" type="datetimeFigureOut">
              <a:rPr lang="ru-RU" smtClean="0"/>
              <a:pPr/>
              <a:t>12.09.2023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C1DCAA5-00E6-4B20-B8A5-2174C82E0E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18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93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6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99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58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03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31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7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5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2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995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/>
              <a:pPr/>
              <a:t>12.09.2023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05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9817304" y="4011671"/>
            <a:ext cx="1811779" cy="1737979"/>
            <a:chOff x="0" y="0"/>
            <a:chExt cx="6350000" cy="6350000"/>
          </a:xfrm>
          <a:solidFill>
            <a:srgbClr val="FA8C00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28"/>
          <p:cNvGrpSpPr/>
          <p:nvPr/>
        </p:nvGrpSpPr>
        <p:grpSpPr>
          <a:xfrm>
            <a:off x="10985555" y="1754894"/>
            <a:ext cx="588530" cy="563154"/>
            <a:chOff x="0" y="0"/>
            <a:chExt cx="6350000" cy="6350000"/>
          </a:xfrm>
          <a:solidFill>
            <a:srgbClr val="FA8C00"/>
          </a:solidFill>
        </p:grpSpPr>
        <p:sp>
          <p:nvSpPr>
            <p:cNvPr id="42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1" y="89430"/>
            <a:ext cx="2994461" cy="738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Блок-схема: узел 17"/>
          <p:cNvSpPr/>
          <p:nvPr/>
        </p:nvSpPr>
        <p:spPr>
          <a:xfrm>
            <a:off x="8822996" y="3076301"/>
            <a:ext cx="1732106" cy="1657081"/>
          </a:xfrm>
          <a:prstGeom prst="flowChartConnector">
            <a:avLst/>
          </a:prstGeom>
          <a:solidFill>
            <a:srgbClr val="0046D2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1" y="9949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529" y="6426249"/>
            <a:ext cx="278942" cy="27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27" y="981385"/>
            <a:ext cx="500998" cy="50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9341" y="243360"/>
            <a:ext cx="8581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Орієнтовна циклограма </a:t>
            </a:r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наказів директора школи </a:t>
            </a:r>
            <a:endParaRPr lang="uk-UA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6291" y="981385"/>
            <a:ext cx="1543050" cy="5469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Накази: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24783" y="994948"/>
            <a:ext cx="1743075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Примітка: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830" y="1528348"/>
            <a:ext cx="7497767" cy="550920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організований початок навчального року.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 про введення в дію рішення педагогічної ради:                                              - Про структуру навчального року та режим роботи закладу освіти;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 затвердження правил внутрішкільного трудового розпорядку; 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Затвердження річного плану роботи ЗО;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 оцінювання результатів навчання здобувачів освіти;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Вибір варіативних модулів з фізичної культури та трудового навчання;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Організація індивідуального та інклюзивного навчання;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 режим роботи груп подовженого дня;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 проведення навчальної практики та екскурсій; 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Схвалення освітніх програм;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 затвердження правил здобувачів освіти (за потреби);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 визнання результатів підвищення кваліфікації педагогічних працівників (якщо такі були);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Затвердження Положень (за потреби).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обов’язкові медичні огляди педагогічних працівників.</a:t>
            </a:r>
          </a:p>
          <a:p>
            <a:pPr lvl="1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проведення Олімпійського тижня.</a:t>
            </a:r>
          </a:p>
          <a:p>
            <a:pPr lvl="1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створення комісії для розслідування нещасних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випадків. 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огляд навчальних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кабінетів. 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затвердження інструкції (внесення змін) з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діловодства.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24783" y="1528348"/>
            <a:ext cx="18907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ерпень</a:t>
            </a: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Липень-серпень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Початок вересня</a:t>
            </a:r>
          </a:p>
          <a:p>
            <a:r>
              <a:rPr lang="ru-RU" sz="16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Тривалої</a:t>
            </a:r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endParaRPr lang="ru-RU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r>
              <a:rPr lang="ru-RU" sz="16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Тривалої</a:t>
            </a:r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endParaRPr lang="ru-RU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6096000" y="6477000"/>
            <a:ext cx="361950" cy="381000"/>
            <a:chOff x="0" y="0"/>
            <a:chExt cx="6350000" cy="6350000"/>
          </a:xfrm>
          <a:solidFill>
            <a:srgbClr val="FA8C00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8" name="Group 28"/>
          <p:cNvGrpSpPr/>
          <p:nvPr/>
        </p:nvGrpSpPr>
        <p:grpSpPr>
          <a:xfrm>
            <a:off x="11328345" y="612201"/>
            <a:ext cx="486219" cy="450135"/>
            <a:chOff x="0" y="0"/>
            <a:chExt cx="6350000" cy="6350000"/>
          </a:xfrm>
          <a:solidFill>
            <a:srgbClr val="FA8C00"/>
          </a:solidFill>
        </p:grpSpPr>
        <p:sp>
          <p:nvSpPr>
            <p:cNvPr id="29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28"/>
          <p:cNvGrpSpPr/>
          <p:nvPr/>
        </p:nvGrpSpPr>
        <p:grpSpPr>
          <a:xfrm>
            <a:off x="10489526" y="5702495"/>
            <a:ext cx="840694" cy="777484"/>
            <a:chOff x="0" y="0"/>
            <a:chExt cx="6350000" cy="6350000"/>
          </a:xfrm>
          <a:solidFill>
            <a:srgbClr val="0000FF"/>
          </a:solidFill>
        </p:grpSpPr>
        <p:sp>
          <p:nvSpPr>
            <p:cNvPr id="42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18" name="Блок-схема: узел 17"/>
          <p:cNvSpPr/>
          <p:nvPr/>
        </p:nvSpPr>
        <p:spPr>
          <a:xfrm>
            <a:off x="-37028" y="8729"/>
            <a:ext cx="1732106" cy="1657081"/>
          </a:xfrm>
          <a:prstGeom prst="flowChartConnector">
            <a:avLst/>
          </a:prstGeom>
          <a:solidFill>
            <a:srgbClr val="0046D2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868" y="5954268"/>
            <a:ext cx="729335" cy="72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92" y="468936"/>
            <a:ext cx="500998" cy="50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9341" y="243360"/>
            <a:ext cx="8476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Орієнтовна циклограма </a:t>
            </a:r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наказів директора школи </a:t>
            </a:r>
            <a:endParaRPr lang="uk-UA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5078" y="977273"/>
            <a:ext cx="1543050" cy="5469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Накази: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24785" y="990836"/>
            <a:ext cx="1743075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Примітка: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353" y="1595639"/>
            <a:ext cx="70219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відповідальних осіб за організацію та ведення діловодства   </a:t>
            </a:r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ПОТРЕБИ).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відповідального за ведення діловодства з кадрових питань </a:t>
            </a:r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ПОТРЕБИ).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відповідального за облік військовозобов’язаних.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розподіл функціональних обов’язків  між членами адміністрації закладу освіти.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створення комісії з трудових спорів.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громадського інспектора із захисту прав дитини.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чергування по школі. </a:t>
            </a:r>
          </a:p>
          <a:p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роботи з охорони праці та безпеки життєдіяльності.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гурткової роботи в школі.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роботи шкільної бібліотеки.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завідувачів кабінетів та встановлення доплати за завідування навчальним кабінетом. 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класних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керівників. 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встановлення доплат педагогічним працівникам за перевірку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зошитів.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затвердження мережі класів. 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затвердження штатного розпису закладу освіти.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24785" y="1560966"/>
            <a:ext cx="28788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відсутності секретаря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відсутності секретаря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Тривалої дії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ерпень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Тривалої дії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ривалої дії</a:t>
            </a:r>
          </a:p>
          <a:p>
            <a:r>
              <a:rPr lang="uk-UA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Обов’язкова наявність Положення про чергування</a:t>
            </a: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9175089" y="2874131"/>
            <a:ext cx="1811779" cy="1737979"/>
            <a:chOff x="0" y="0"/>
            <a:chExt cx="6350000" cy="6350000"/>
          </a:xfrm>
          <a:solidFill>
            <a:srgbClr val="FA8C00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8" name="Group 28"/>
          <p:cNvGrpSpPr/>
          <p:nvPr/>
        </p:nvGrpSpPr>
        <p:grpSpPr>
          <a:xfrm>
            <a:off x="-37028" y="0"/>
            <a:ext cx="486219" cy="450135"/>
            <a:chOff x="0" y="0"/>
            <a:chExt cx="6350000" cy="6350000"/>
          </a:xfrm>
          <a:solidFill>
            <a:srgbClr val="FA8C00"/>
          </a:solidFill>
        </p:grpSpPr>
        <p:sp>
          <p:nvSpPr>
            <p:cNvPr id="29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28"/>
          <p:cNvGrpSpPr/>
          <p:nvPr/>
        </p:nvGrpSpPr>
        <p:grpSpPr>
          <a:xfrm>
            <a:off x="11373599" y="1242659"/>
            <a:ext cx="588530" cy="563154"/>
            <a:chOff x="0" y="0"/>
            <a:chExt cx="6350000" cy="6350000"/>
          </a:xfrm>
          <a:solidFill>
            <a:srgbClr val="0000FF"/>
          </a:solidFill>
        </p:grpSpPr>
        <p:sp>
          <p:nvSpPr>
            <p:cNvPr id="42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18" name="Блок-схема: узел 17"/>
          <p:cNvSpPr/>
          <p:nvPr/>
        </p:nvSpPr>
        <p:spPr>
          <a:xfrm>
            <a:off x="-37028" y="8729"/>
            <a:ext cx="1732106" cy="1657081"/>
          </a:xfrm>
          <a:prstGeom prst="flowChartConnector">
            <a:avLst/>
          </a:prstGeom>
          <a:solidFill>
            <a:srgbClr val="0046D2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868" y="5954268"/>
            <a:ext cx="729335" cy="72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92" y="468936"/>
            <a:ext cx="500998" cy="50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9341" y="243360"/>
            <a:ext cx="8590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Орієнтовна ц</a:t>
            </a:r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иклограма </a:t>
            </a:r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наказів директора школи </a:t>
            </a:r>
            <a:endParaRPr lang="uk-UA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5078" y="977273"/>
            <a:ext cx="1543050" cy="5469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Накази: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24784" y="990836"/>
            <a:ext cx="1743075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Примітка: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943" y="1578951"/>
            <a:ext cx="71107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встановлення доплати за роботу в інклюзивних класах.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затвердження складу команди психолого-педагогічного супроводу дитини з особливими освітніми потребами (на кожну дитину).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затвердження Положення про команду психолого-педагогічного супроводу дитини з особливими освітніми потребами.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роботи щодо протидії булінгу (цькуванню).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відповідального за туристично-краєзнавчу роботу в закладі.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медико-педагогічного контролю під час уроків фізичного виховання.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розподіл учнів на групи здоров’я для проведення уроків фізичної культури.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попередження дитячого травматизму в закладі освіти.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підсумки педагогічної інтернатури.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педагогічної інтернатури.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роботи з профілактики правопорушень та злочинності серед учнів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школи.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харчування здобувачів освіти та створення бракеражної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комісії.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запобігання випадкам харчових отруєнь та інфекційних захворювань серед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учнів. 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24786" y="1582812"/>
            <a:ext cx="19883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орічний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Тривалої дії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ривалої дії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9958386" y="3026531"/>
            <a:ext cx="1811779" cy="1737979"/>
            <a:chOff x="0" y="0"/>
            <a:chExt cx="6350000" cy="6350000"/>
          </a:xfrm>
          <a:solidFill>
            <a:srgbClr val="0000FF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8" name="Group 28"/>
          <p:cNvGrpSpPr/>
          <p:nvPr/>
        </p:nvGrpSpPr>
        <p:grpSpPr>
          <a:xfrm>
            <a:off x="0" y="8729"/>
            <a:ext cx="486219" cy="450135"/>
            <a:chOff x="0" y="0"/>
            <a:chExt cx="6350000" cy="6350000"/>
          </a:xfrm>
          <a:solidFill>
            <a:srgbClr val="FA8C00"/>
          </a:solidFill>
        </p:grpSpPr>
        <p:sp>
          <p:nvSpPr>
            <p:cNvPr id="29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28"/>
          <p:cNvGrpSpPr/>
          <p:nvPr/>
        </p:nvGrpSpPr>
        <p:grpSpPr>
          <a:xfrm>
            <a:off x="7011091" y="6168311"/>
            <a:ext cx="588530" cy="563154"/>
            <a:chOff x="0" y="0"/>
            <a:chExt cx="6350000" cy="6350000"/>
          </a:xfrm>
          <a:solidFill>
            <a:srgbClr val="0000FF"/>
          </a:solidFill>
        </p:grpSpPr>
        <p:sp>
          <p:nvSpPr>
            <p:cNvPr id="42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18" name="Блок-схема: узел 17"/>
          <p:cNvSpPr/>
          <p:nvPr/>
        </p:nvSpPr>
        <p:spPr>
          <a:xfrm>
            <a:off x="-37028" y="8729"/>
            <a:ext cx="1732106" cy="1657081"/>
          </a:xfrm>
          <a:prstGeom prst="flowChartConnector">
            <a:avLst/>
          </a:prstGeom>
          <a:solidFill>
            <a:srgbClr val="0046D2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202" y="4399842"/>
            <a:ext cx="729335" cy="72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92" y="468936"/>
            <a:ext cx="500998" cy="50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9341" y="243360"/>
            <a:ext cx="8526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Орієнтовна ц</a:t>
            </a:r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иклограма </a:t>
            </a:r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наказів директора школи </a:t>
            </a:r>
            <a:endParaRPr lang="uk-UA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5078" y="977273"/>
            <a:ext cx="1543050" cy="5469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Накази: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24786" y="990836"/>
            <a:ext cx="1743075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Примітка: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225" y="1595021"/>
            <a:ext cx="718184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пільгового харчування учнів школи.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роботи з пожежної безпеки.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виховної роботи школи.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методичної роботи з педагогічними кадрами.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заборону тютюнопаління.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створення атестаційної комісії І рівня та атестацію педагогічних працівників.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дотримання норм єдиного орфографічного режиму в освітньому процесі.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відповідальних за дотриманням порядку замовлення документів про освіту.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громадського інспектора з охорони праці.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роботи з обдарованими та здібними учнями.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призначення громадського інспектора з охорони дитинства.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здійснення контролю за відвідуванням здобувачами закладу освіти.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встановлення посадового окладу заступникам директора ліцею.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поділ класів на групи при вивченні окремих предметів.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роботи з безпеки життєдіяльності у випадку сигналу «ПОВІТРЯНА ТРИВОГА!».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24786" y="1560966"/>
            <a:ext cx="2133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ересень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ерпень</a:t>
            </a: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рішенням закладу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ерпень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ривалої дії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ересень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потреби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</a:p>
          <a:p>
            <a:endParaRPr lang="uk-UA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Тривалої дії</a:t>
            </a: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Вересень</a:t>
            </a:r>
          </a:p>
          <a:p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Тривалої дії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ересень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ерпень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ересень</a:t>
            </a:r>
          </a:p>
          <a:p>
            <a:r>
              <a:rPr lang="uk-UA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ерпень</a:t>
            </a:r>
            <a:endParaRPr lang="uk-UA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7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26083</TotalTime>
  <Words>646</Words>
  <Application>Microsoft Office PowerPoint</Application>
  <PresentationFormat>Произвольный</PresentationFormat>
  <Paragraphs>153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Intel</cp:lastModifiedBy>
  <cp:revision>1954</cp:revision>
  <cp:lastPrinted>2023-06-22T14:57:19Z</cp:lastPrinted>
  <dcterms:created xsi:type="dcterms:W3CDTF">2018-12-21T09:29:25Z</dcterms:created>
  <dcterms:modified xsi:type="dcterms:W3CDTF">2023-09-12T11:11:49Z</dcterms:modified>
</cp:coreProperties>
</file>